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4" r:id="rId7"/>
    <p:sldId id="324" r:id="rId8"/>
    <p:sldId id="268" r:id="rId9"/>
    <p:sldId id="323" r:id="rId10"/>
    <p:sldId id="308" r:id="rId11"/>
    <p:sldId id="263" r:id="rId12"/>
    <p:sldId id="270" r:id="rId13"/>
    <p:sldId id="265" r:id="rId14"/>
    <p:sldId id="266" r:id="rId15"/>
    <p:sldId id="267" r:id="rId16"/>
    <p:sldId id="259" r:id="rId17"/>
  </p:sldIdLst>
  <p:sldSz cx="18288000" cy="10287000"/>
  <p:notesSz cx="6858000" cy="9144000"/>
  <p:embeddedFontLst>
    <p:embeddedFont>
      <p:font typeface="Arial Bold" panose="020B0704020202020204" pitchFamily="34" charset="0"/>
      <p:regular r:id="rId18"/>
      <p:bold r:id="rId19"/>
    </p:embeddedFont>
    <p:embeddedFont>
      <p:font typeface="Arial Bold Italics" panose="020B0604020202020204" charset="0"/>
      <p:regular r:id="rId20"/>
    </p:embeddedFont>
    <p:embeddedFont>
      <p:font typeface="Brush Script MT" panose="03060802040406070304" pitchFamily="66" charset="0"/>
      <p: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2.svg"/><Relationship Id="rId7" Type="http://schemas.openxmlformats.org/officeDocument/2006/relationships/image" Target="../media/image1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8600" y="2852525"/>
            <a:ext cx="18130548" cy="4149540"/>
            <a:chOff x="0" y="0"/>
            <a:chExt cx="3021109" cy="719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719331"/>
            </a:xfrm>
            <a:custGeom>
              <a:avLst/>
              <a:gdLst/>
              <a:ahLst/>
              <a:cxnLst/>
              <a:rect l="l" t="t" r="r" b="b"/>
              <a:pathLst>
                <a:path w="3021109" h="719331">
                  <a:moveTo>
                    <a:pt x="0" y="0"/>
                  </a:moveTo>
                  <a:lnTo>
                    <a:pt x="3021109" y="0"/>
                  </a:lnTo>
                  <a:lnTo>
                    <a:pt x="3021109" y="719331"/>
                  </a:lnTo>
                  <a:lnTo>
                    <a:pt x="0" y="719331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776481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12011172" y="2784647"/>
            <a:ext cx="2464061" cy="5794286"/>
            <a:chOff x="0" y="0"/>
            <a:chExt cx="4050574" cy="95250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050574" cy="9525000"/>
            </a:xfrm>
            <a:custGeom>
              <a:avLst/>
              <a:gdLst/>
              <a:ahLst/>
              <a:cxnLst/>
              <a:rect l="l" t="t" r="r" b="b"/>
              <a:pathLst>
                <a:path w="4050574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20" y="0"/>
                    <a:pt x="307844" y="0"/>
                  </a:cubicBezTo>
                  <a:lnTo>
                    <a:pt x="3742730" y="0"/>
                  </a:lnTo>
                  <a:cubicBezTo>
                    <a:pt x="3912855" y="0"/>
                    <a:pt x="4050574" y="217170"/>
                    <a:pt x="4050574" y="482600"/>
                  </a:cubicBezTo>
                  <a:lnTo>
                    <a:pt x="4050574" y="9042400"/>
                  </a:lnTo>
                  <a:cubicBezTo>
                    <a:pt x="4050574" y="9309100"/>
                    <a:pt x="3912855" y="9525000"/>
                    <a:pt x="3742730" y="9525000"/>
                  </a:cubicBezTo>
                  <a:lnTo>
                    <a:pt x="307844" y="9525000"/>
                  </a:lnTo>
                  <a:cubicBezTo>
                    <a:pt x="13853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155822" r="-155822"/>
              </a:stretch>
            </a:blipFill>
          </p:spPr>
        </p:sp>
      </p:grpSp>
      <p:grpSp>
        <p:nvGrpSpPr>
          <p:cNvPr id="52" name="Group 52"/>
          <p:cNvGrpSpPr/>
          <p:nvPr/>
        </p:nvGrpSpPr>
        <p:grpSpPr>
          <a:xfrm>
            <a:off x="15771818" y="2586459"/>
            <a:ext cx="2465312" cy="5794286"/>
            <a:chOff x="0" y="0"/>
            <a:chExt cx="4052629" cy="95250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052629" cy="9525000"/>
            </a:xfrm>
            <a:custGeom>
              <a:avLst/>
              <a:gdLst/>
              <a:ahLst/>
              <a:cxnLst/>
              <a:rect l="l" t="t" r="r" b="b"/>
              <a:pathLst>
                <a:path w="4052629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89" y="0"/>
                    <a:pt x="308000" y="0"/>
                  </a:cubicBezTo>
                  <a:lnTo>
                    <a:pt x="3744630" y="0"/>
                  </a:lnTo>
                  <a:cubicBezTo>
                    <a:pt x="3914840" y="0"/>
                    <a:pt x="4052629" y="217170"/>
                    <a:pt x="4052629" y="482600"/>
                  </a:cubicBezTo>
                  <a:lnTo>
                    <a:pt x="4052629" y="9042400"/>
                  </a:lnTo>
                  <a:cubicBezTo>
                    <a:pt x="4052629" y="9309100"/>
                    <a:pt x="3914840" y="9525000"/>
                    <a:pt x="3744630" y="9525000"/>
                  </a:cubicBezTo>
                  <a:lnTo>
                    <a:pt x="308000" y="9525000"/>
                  </a:lnTo>
                  <a:cubicBezTo>
                    <a:pt x="13860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121416" t="-5600" r="-150537"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228600" y="2778264"/>
            <a:ext cx="16708124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/>
              <a:t>Cholera Outbreak Investigation in Migori County, Kenya, February–April 2025: A Comprehensive Analysis of Transmission Dynamics in Border Communities</a:t>
            </a:r>
          </a:p>
          <a:p>
            <a:r>
              <a:rPr lang="en-US" sz="5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Affiliation: Kenya FELTP</a:t>
            </a:r>
            <a:endParaRPr lang="en-GB" sz="54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225F2A-DF55-1FC2-77FD-6282568BAA45}"/>
              </a:ext>
            </a:extLst>
          </p:cNvPr>
          <p:cNvSpPr txBox="1"/>
          <p:nvPr/>
        </p:nvSpPr>
        <p:spPr>
          <a:xfrm>
            <a:off x="1053561" y="7243072"/>
            <a:ext cx="946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Institutional Affiliations</a:t>
            </a:r>
            <a:endParaRPr lang="en-KE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1C540F9-4D4E-53C6-EDC4-F25B9751190E}"/>
              </a:ext>
            </a:extLst>
          </p:cNvPr>
          <p:cNvSpPr txBox="1"/>
          <p:nvPr/>
        </p:nvSpPr>
        <p:spPr>
          <a:xfrm>
            <a:off x="366237" y="7181884"/>
            <a:ext cx="152060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Presenter: Annette Chesir</a:t>
            </a:r>
          </a:p>
          <a:p>
            <a:r>
              <a:rPr lang="en-GB" sz="28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Co-authors: Habiba Mohamed, Fredrick Mutisya, Maurice Owiny</a:t>
            </a:r>
          </a:p>
          <a:p>
            <a:endParaRPr lang="en-GB" sz="28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Thematic area: Epidemic &amp; Pandemic Preparedness</a:t>
            </a:r>
            <a:endParaRPr lang="en-KE" sz="28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E82B54E-F070-CC01-BB36-50BED9D4B367}"/>
              </a:ext>
            </a:extLst>
          </p:cNvPr>
          <p:cNvSpPr txBox="1"/>
          <p:nvPr/>
        </p:nvSpPr>
        <p:spPr>
          <a:xfrm>
            <a:off x="4447204" y="9563100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 Health Security Convention | 5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8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2026 | Mombasa - Kenya	</a:t>
            </a:r>
            <a:endParaRPr lang="en-KE" sz="1800" b="1" dirty="0">
              <a:solidFill>
                <a:srgbClr val="3B4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Picture 1" descr="Intermediate Field Epidemiology Program ...">
            <a:extLst>
              <a:ext uri="{FF2B5EF4-FFF2-40B4-BE49-F238E27FC236}">
                <a16:creationId xmlns:a16="http://schemas.microsoft.com/office/drawing/2014/main" id="{3A5363BA-B1C8-8E9F-2819-993973C97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9" y="8954536"/>
            <a:ext cx="2132627" cy="773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/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/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/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397654" y="2529621"/>
            <a:ext cx="16468725" cy="5702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In February 2025, Migori County notified the national response team of increased acute watery </a:t>
            </a:r>
            <a:r>
              <a:rPr lang="en-US" sz="2800" dirty="0" err="1"/>
              <a:t>diarrhoea</a:t>
            </a:r>
            <a:r>
              <a:rPr lang="en-US" sz="2800" dirty="0"/>
              <a:t> cases(AWD)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  One death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County is strategically positioned along the Kenya-Tanzania border</a:t>
            </a:r>
            <a:r>
              <a:rPr lang="en-US" sz="2800" baseline="30000" dirty="0"/>
              <a:t>1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Create unique demographic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Geographical characteristics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county has been identified as a cholera hotspot</a:t>
            </a:r>
            <a:r>
              <a:rPr lang="en-US" sz="2800" baseline="30000" dirty="0"/>
              <a:t>1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Population mobility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Shared unprotected water sources across the border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AWD cases tested positive on Cholera rapid test kit(RDT)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A team was deployed to conduct an investigation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support the county in responding to the outbreak 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270F397-DEA2-9DDE-FF56-8D4C85EA21B4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F353DD1-D880-EB48-E06E-7793B797B05A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B78423BE-1731-1E3D-0FE7-FA321D5A2C5B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Background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07702-C850-44EE-90EF-831E31D2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113A19B-7B00-C38A-63A6-6E98C8E40E90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A9DDBED-3F86-375F-01DF-6C2D592119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8E9CEDA-4C8C-E9CC-507E-CA8159EA17ED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3A96BF8-A6F7-BAF9-EBF0-D7A8DE10210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BBEB652-F978-DE54-5274-76C272CAFD5A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DAC1E189-9A63-85BF-EB15-5CF941FD872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136A130-E7A2-4A4C-A283-E7CEE8F1A34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212672A0-0473-797A-A818-AF891C005BB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7711FCF-5147-28E4-5B5B-F32A782B715B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94A3FF7-7925-D0B9-AC7F-1713C1F59001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0854E4C6-4FAC-59E1-9CAB-ABB870A964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E938BB3-36FD-B3C5-CD9F-D36CCC429C5E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EF119F2-692C-61E0-78C6-27D74B14566C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518545D4-E839-32B0-35BB-D2072EBAF31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8DDA7633-F4D5-611A-D703-F4E37F1FA03E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451FF50-D2CF-FED9-7064-906A910F540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EF41ECE8-8359-F03C-62F9-7AA63494D7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3A461271-37EB-D8EA-67B1-54CCC2FD9577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44D364C7-3DF7-DBC0-FFBD-4CBA2E539644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CC81AC83-7BCA-EA57-3015-BC76B5C2611D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D6DB593-51D8-A117-9909-F29F2E41185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589E0952-0A1C-2207-36C6-DB358277562C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0F961DE9-6F96-A582-FAC9-DE19469A6E7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1DCD9091-6252-330C-6EC2-D3F13BD7395C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E881913A-D9C1-1792-0971-CCAC785A9E1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2D5A378D-8E03-6DDB-8284-333BA8CDF262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822D235-8CB1-B14A-915A-D93F9D5C3A33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39D1AE16-1B0E-DCD6-8D7F-4CF2FA87F9E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2C5FFB1-3A3B-C400-00F6-437223F6E7B3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0A47002-CB63-9004-FBBF-83222AF1B31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CA9C141-4E61-62FF-A4F3-780C9BFC730C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48AA06D0-C46F-4DA8-1CB7-B0444EE09A60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C14F7DE-1655-F76E-1CD6-578B48E88AF6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12C3E58D-87EF-CBA6-B5DA-A8AF8F374F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2011BE88-3A46-8DBB-EF2B-3663E26F4E8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F5B179D-3A34-911C-586A-F8D1DB00BAE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2749090-03F1-C55A-5D1C-92F651F6A9F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AE083142-9CD3-B946-5AAB-29D2699AB500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07DDE04-FD24-73DC-4868-D2A3A8594871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25E6E656-4056-06E7-E501-E67A61CB363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C01A39E7-7B54-B0EE-0480-CDD42E9D26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A276E3-DE16-AEFF-04CA-D5ABDF5ED51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79256AFD-D56C-3718-2A46-3D006E1DB0FA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9513D25-2A96-8594-0537-3DDDA6B5BEE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A10E39A-0A66-17AF-2118-AAE5034A8AE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627DCD8A-EDCC-A097-4CE1-3EC3C7CF6C1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2C9A7E55-1BC1-673B-ADAE-180AB4CCF45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77CFFF3D-C2FE-E7C0-8766-8174CD57C1E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CF5CFAE-55F3-BC65-5107-1337E61C99E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4EB2F8DF-D2B7-22D1-150D-BA8C7A2C583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33D9E534-0919-9559-C275-513666BD20B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F9A3149D-1AC9-BC40-5640-4CABF9D35144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903AF4B-D139-F682-EF62-722B87CD44C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0F2B2A2F-6851-83BA-1CE8-BA4CCC014DC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DBE2685F-68A5-1A74-877B-E84C0962CC07}"/>
              </a:ext>
            </a:extLst>
          </p:cNvPr>
          <p:cNvSpPr txBox="1"/>
          <p:nvPr/>
        </p:nvSpPr>
        <p:spPr>
          <a:xfrm>
            <a:off x="397654" y="2529621"/>
            <a:ext cx="16468725" cy="3486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To describe the epidemiological characteristics of the cholera outbreak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 To determine antimicrobial susceptibility patterns of </a:t>
            </a:r>
            <a:r>
              <a:rPr lang="en-US" sz="3200" i="1" dirty="0"/>
              <a:t>V. cholerae</a:t>
            </a:r>
            <a:r>
              <a:rPr lang="en-US" sz="3200" dirty="0"/>
              <a:t> isolates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To assess environmental risk factors and water source contamination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5C24987F-AC7B-31FA-5922-3FEDA607B26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6B48F50-3D4B-8C2E-9D30-BB5A1E93240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3B0A8-819C-983E-2B11-4D2A08CD4A3D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CC3E7F2C-B640-29CE-8F40-88DF4C41DD16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Objectives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262111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7A35B-3A08-07D7-639F-67A5D12AF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BEB992-E666-73CA-48C2-510C02F93D8B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4529CC4-5082-5E71-17CC-9B7381443A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3CBE41E-1DB9-2C19-5E7D-D4697E09E50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973CC9E-D029-B0E3-CD1E-611F6F80B5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3F0A5C0C-3EB4-752A-F5F3-B4E7B30F347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B3432BCA-C155-A812-845F-1686C725A7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F793010F-1F5F-AE0B-B52B-3FEF651D04F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19E2286-04D9-4802-A88F-E5D6C9BACB4C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A3AB381-910C-B126-3F29-103402AA0152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114F7FDE-3A55-7E43-77B5-94A3A098A777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B709713F-ABC7-700C-34AB-566AA52A96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D7BC92E-494E-9200-7728-EE8D8A90AFAB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37298F35-67C6-4656-0E93-6C57565BC1E5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0F055523-32EA-5916-35CB-BC5D84FE208C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4BCD38B-1ECB-A312-0C64-CA2B9CE596F0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C16FB8D1-18B1-F2BD-C942-50981DF01CAB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F200673-6672-E76B-6CEE-C676F9212F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BCE8B276-0DE1-CE69-1658-1D8D9AA4976D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1B17D7FB-5B65-B029-C452-7256A66BA82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E706AF18-5A4A-0FCE-DE98-C5CBB956BAD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F802FCC-C372-B78A-9380-B8BAEB6DE710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BD6C707C-B32B-7654-4E8C-D05FCF4306C3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46C70F75-D9FC-B8AC-44EF-4678CB6CE21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97B3D1AB-84E2-C88E-4624-06F36622AC0A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B23EEE07-1F65-5A43-2EA3-606A4E001BE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4D91FCD-BE3C-0B68-772F-51958CFA5160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E308E048-790C-0F9A-E720-5CBAF20F8FB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8E2D23F-B2E6-9C3E-00C0-1E94DBA89255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9C0D16F-CA3C-7FBC-24F4-8F2BC121095C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B482273E-0689-1AB6-7CA6-4EC309BD99E5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60BBBB1B-078A-C587-09D4-A6BF60A75B4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0869AEF-9BB6-33D7-71D9-9EF7BA6B5BDE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899868F2-C973-2114-A22D-EB89A2F68A20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ED1F74C8-B300-2EEF-B786-6D3DF121C2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0B51427D-3FCB-595B-BB48-2B39B8FE878F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0668A42-C6EB-5176-6800-6FA108DFB94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050370F-AF61-873A-0777-CCD4C00B2E65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BFEEF153-0BCE-063D-622C-DED28525B4F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9113B01-EBF5-E247-028B-21DFE300265C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B6257C-5374-0E1F-F69A-14DEEF3952C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B14C4DC-0704-4070-45A7-78E0069A14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3726E108-D55E-9E1D-06CE-74D4EB100621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828BB47-FEBB-3C46-0A91-71E3A38959C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E0BD5C0-9A44-FC5D-B16A-AF1A637A22EB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33545066-EBE4-0E03-A33C-1D20DD838D07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80619C2-E820-9DE8-0DF9-79BE43BBFC85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A68EDE7-7455-57C7-D184-F10EF17EF19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917CA9D-F09C-C483-FDDE-4DA81C76D0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D7BEE483-809D-55E9-B6EB-AB8783D04F2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396A985-EEFA-209F-4831-B0A1B2F7E682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C14807C4-AFFA-6336-38DF-258D1911E49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B53EF55C-B9A8-D704-DFE8-608689C5040F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4304DDEE-4074-F2F1-0E74-282F7DDAD1B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C6D94654-4F4C-07F8-FF45-82756C8957B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E48546AD-93B0-2BD7-A151-87F15151274E}"/>
              </a:ext>
            </a:extLst>
          </p:cNvPr>
          <p:cNvSpPr txBox="1"/>
          <p:nvPr/>
        </p:nvSpPr>
        <p:spPr>
          <a:xfrm>
            <a:off x="397654" y="2529621"/>
            <a:ext cx="16468725" cy="1147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800" dirty="0"/>
              <a:t>Investigation in four sub-counties: Kuria East, Kuria West, Suna East, and Suna West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9A4B418-7714-38DE-D993-0CF77FBB50EF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8326A8B-EFC7-7C3F-7D47-BFC62125C0C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73D340CE-46D9-BC52-D643-9BFEFB7C8AF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DCC22DEB-A3D5-EBA8-6D49-7561DD5BD0FB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A0A51361-5CBB-14BF-1635-B97EF239F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3453895"/>
            <a:ext cx="14554199" cy="635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429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42FE8-BB6C-D2D2-61AF-2F0DDB2B6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52D896-F83E-58E5-8122-2BCF0DBCC83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F6C6566-738C-B01E-9209-ACAC877854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13E5DB0-07EF-4262-09EB-6274A89FFA41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2411F40-7EB2-2812-2884-D5AD4C01F9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BA13FA55-9882-3EF9-DC15-123AAA3C05DB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A4DEA291-8CB7-3C63-232D-2D06F8D038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F4C54CA-C82C-CE49-84C7-8B059AD2D76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1BE0D9A-5295-8F9E-7642-77CA6691092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2B86B28-3729-DB69-713D-A828DF36420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A98A3CE9-BEF6-D928-DBCF-1B096DD1F4A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AA7FFB13-7955-55D5-7690-C42D870135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69CB41E-E8C0-9C3F-C806-E5E8AC24713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8A85B9A8-4956-FF52-4439-440604A5809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6668120-ECC4-8518-882F-CF32465A6D7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C8AE7E6A-3263-DD1B-047D-A310AEB7A14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5F5F9D76-8AE5-A7E5-1FCC-2CDCD50BD369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498FB740-26BA-91ED-8251-E64006F56E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53089CE-DA5D-CDD3-A887-022222FC94B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5CCD9192-CC5E-0A53-D3C7-596B4D7D15D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C779809-35A9-4F16-7EEA-AFC666EFB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316EC00A-9030-396F-F1F6-DBD1AA42698B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B54EB93-4BB2-BE63-0FF9-927D80A7F58B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C1D6586E-D622-91AA-1191-CDCB00F40AE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2D957D61-B991-21D0-360A-8FE34D1BDB2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89C68B42-B01B-177E-AF84-135AFB86B56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DEC5C79-A27C-405D-F5CA-25A68C2BBC3B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200DE99-F05B-4D00-76E2-7947E86B2FD1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41EBA9CB-2851-C344-3241-8A25386D89C3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D44CD6F-3C71-B0A5-A9C5-9686CEF7C7A9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9F6FB50-0883-4F36-5215-571E8EE6A528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E378963-6221-BDA6-8308-6A5C40DDA85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4D25208-0844-47F3-F2D5-9B1A09C68247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B5145B80-E8EE-C56B-D1F0-A12650BC9C39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BA57989-EB09-E4CD-9529-43644E70A3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C7CF28BE-AE71-A4FB-4935-BD7BBB680D0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4EE8443-1979-F450-B954-C23C471417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4D9EBA51-309B-ED13-F3CE-06DF479BA898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79B817F4-570D-E980-956B-DDD2F0B46D7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8198B449-DBF8-DC78-A2D7-25A2A73F2ABF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39C10F61-7E87-2F38-B639-05C771C68CE1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ED812844-5452-2C6E-B5DF-36527B4AE0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9B5E00-C939-CC5C-6C68-338515578448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9578E149-1444-D336-F8D5-29F037290548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EA5303CA-8209-FEFC-27B6-1BD5FD05A067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9C477CBE-F87D-5A27-C0EA-33243DD9DDF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1BFC7376-5331-8AB9-5B00-7BC483C78540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5A64FED1-DA60-A785-143E-32FAB8DE39C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56D726D3-4C6A-7F49-7E16-3A938A02871F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AAB03A53-A55C-7EA5-4A4C-261BF8BDA1F3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4CA5FC0-F84E-DD7F-E452-39B18591189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82A4D135-8FDC-3580-9F00-5D4437EF5C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C4C06400-FEDA-D449-FD8E-DB2F1970DDAA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A1A2AFB9-9A6A-096F-7556-6AFF6003C27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203179A-3F9A-2309-9912-37D76C922FA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465FD91E-01C3-F036-582D-98AC5625244B}"/>
              </a:ext>
            </a:extLst>
          </p:cNvPr>
          <p:cNvSpPr txBox="1"/>
          <p:nvPr/>
        </p:nvSpPr>
        <p:spPr>
          <a:xfrm>
            <a:off x="397655" y="2704334"/>
            <a:ext cx="9279745" cy="5601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/>
              <a:t>Identified cases using a three-tiered definition adopted from the Kenya Cholera policy guideline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suspected, probable, and confirmed</a:t>
            </a:r>
          </a:p>
          <a:p>
            <a:r>
              <a:rPr lang="en-US" sz="2800" dirty="0"/>
              <a:t>Conducted active case finding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Used Case Investigation Form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Reviewed medical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Traced contacts: snowballing</a:t>
            </a:r>
          </a:p>
          <a:p>
            <a:r>
              <a:rPr lang="en-US" sz="2800" dirty="0"/>
              <a:t>Assessed water and sanitation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Sampled water from suspected contaminated sources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Analyzed water samples using the MPN method for coliform enumeration</a:t>
            </a:r>
          </a:p>
          <a:p>
            <a:r>
              <a:rPr lang="en-US" sz="2800" dirty="0"/>
              <a:t>Confirmed cases using stool culture</a:t>
            </a:r>
          </a:p>
          <a:p>
            <a:r>
              <a:rPr lang="en-US" sz="2800" dirty="0"/>
              <a:t>Conducted antimicrobial susceptibility testing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BF09F845-8802-B5DA-FBE1-04DBD8E3FB30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243FFF0-D5DA-0B8E-EB3A-BAD0FC29AE7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1683DD42-A39B-46E9-F4AA-1E1D22418D3F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E8283277-AC82-5FEC-8AE9-A829486EECAA}"/>
              </a:ext>
            </a:extLst>
          </p:cNvPr>
          <p:cNvSpPr txBox="1"/>
          <p:nvPr/>
        </p:nvSpPr>
        <p:spPr>
          <a:xfrm>
            <a:off x="788558" y="1284188"/>
            <a:ext cx="5548409" cy="799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Approach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07760A0D-5B0F-5CD6-8791-A79B18EE6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4800" y="2218410"/>
            <a:ext cx="4572000" cy="4046221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4F466F18-80FB-4167-DACC-67A5023714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16018" y="6552879"/>
            <a:ext cx="4968342" cy="243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90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F6168-FB14-7347-0657-FEC74146D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EF96A69-4B52-BE13-0914-0135A8E6968D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4BA9551-6928-8050-C85F-1750FFE0D9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D2DE2E1-57B7-BD47-0B66-09CADCA633D5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EE92CB4E-D2AF-0CC4-0322-947455558E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8C175B11-2536-E6A8-32DB-7F7931AA754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23E9A6C0-31A1-9BC4-0796-4DD7F43C80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D47D68B-DF25-FD84-7F4E-4C72D41DE2C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83B08FA-429B-7C02-3700-37796F3D8480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396F2632-7CB6-4948-514B-5C7968DB6F33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9D0CBCB-9450-2560-E548-0E068889E3BF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2655D20A-DE28-328F-8F84-AB3F062E62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C28BB36F-25CF-7251-A6B5-D56D1D3F1932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DBE6C4C9-704F-3FE5-BD73-77A40F5F4E0B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ABD2280-329E-71F4-236C-D872267BAFCA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590DAD49-DDB0-28AD-D712-F4573459AAB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DE854F70-5E54-0741-93D2-A8A03D00442C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8A3186A-198A-0BFE-0163-037A8AF0C3E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98D9C39D-A371-E87E-26FE-5D97B8BB6E6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1E083D-A339-C202-09FB-C3E798B852D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4C5E27A2-05E1-C544-5A38-EBA539DD6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C3664261-0B93-0327-A07A-DEC9A2D98BBA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DCC979B7-F806-2537-3F74-381096628A7A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FE16DB16-51E9-0EEB-0266-BB4332F03C5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71E37AC2-13F7-8CBE-3234-2DF91F1B1502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3F8E470D-3F92-F17B-559E-52296D43E14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A19BAC2C-DB85-A4AC-AE0E-1B997288662C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0095B028-9E81-4864-D499-92A2BCC8E90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124BE41C-0E95-A19E-CFAE-8597EF5335A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0637A7BE-70BA-4DFC-4049-A2DB514CDA12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67189D9-EC52-39E5-08B0-AAAD0C35AA7D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952F68D0-20CE-DDA9-4877-3508A4A5431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50388B22-BC6E-691A-5698-2FC9E228BF12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969E1A1-9A26-935C-B531-2180D0E7D2E8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A2E18D1D-D593-A1C7-51D2-3E2D3FDA54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F230C298-9232-BD4A-AD9A-558460E53620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7AD84789-8BE8-27BA-2F71-4495423520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06CC152A-FC61-4FCA-6112-409D7571FABF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04C22B61-42B6-6F4A-25EE-4913D05CF25E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20E5992-1EBB-A753-CD63-063B22B3AE75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E77BD35-4CA6-7A91-5DDE-F7EBD563A8BE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3BFF75AE-5BD4-40D3-CD01-BCC0859C4F1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51BA2FC-ED32-8E56-708E-0EBF75A00D45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B7457FF-9B7B-4D5F-65AF-43722813043F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27F6EE6F-1EDC-F633-EBB3-06B69D689F9F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D1901EB1-C3E5-40FE-76C4-8EE1E2827789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BB13C2B-2DE1-381B-AC1D-09BD4A8B12D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C8D3687B-5BD3-DE30-D19B-1AD6212C756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598C2EE-6218-9D69-AD3D-BD49A79EF0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55FF3A8B-3239-1CEF-C5F0-FEBBAE919C18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FE089420-4F94-F054-8390-4596F8A52E3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82CC347-BEFE-821D-6511-6A5DD8471A5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E20FB09E-CB27-320A-4B87-2546BAA09C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16741DA9-8BB2-83AA-4BA6-32D4A92E51A4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6AB440-A671-DAFA-1B81-78DF4B4BBC1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A5E80109-8093-2DB2-B029-99B21D3C164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DB4152DA-9FB0-8937-73BE-D4DB046B806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F6A6AA5E-937B-F395-7AE6-3A3EB1D4D208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61A6071-B2B0-88A6-781C-5F3AB8C6B39A}"/>
              </a:ext>
            </a:extLst>
          </p:cNvPr>
          <p:cNvSpPr txBox="1"/>
          <p:nvPr/>
        </p:nvSpPr>
        <p:spPr>
          <a:xfrm>
            <a:off x="788558" y="1284188"/>
            <a:ext cx="12470242" cy="799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Index case movement history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Content Placeholder 3">
            <a:extLst>
              <a:ext uri="{FF2B5EF4-FFF2-40B4-BE49-F238E27FC236}">
                <a16:creationId xmlns:a16="http://schemas.microsoft.com/office/drawing/2014/main" id="{729BB84F-97E8-AAF0-128D-3762D9EA6B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921236"/>
            <a:ext cx="13716000" cy="70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42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CD237-8163-240F-B77B-7A6692B49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C98262-B0D2-E566-44E7-203939B237B0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5F1196F-A114-EC6B-D176-9E408429A68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DB7EE07-1D52-6F78-2F64-B067531C60CC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9B6EB7A2-F044-7311-42B9-73BD639F22B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91493D11-0720-10A0-4764-1BA7E3806EAF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F310AE98-DAB2-7306-7B7F-6D27BB0DCF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93D9055C-AB06-8F7E-0B6C-7CB258F429D5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82CB4BE-B1E8-C1C1-7E07-EC2BE2730F22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959C876F-5AB2-7B20-4845-160D56F7A5A7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AE612F34-93E6-82B2-02AE-586EDF1D285F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85221E0-219D-C1C7-962B-2D223B9D873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26734F16-734F-7FF8-0E37-28EF21C63BFC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47D063D4-A9C6-18B9-9B6B-A19F8C77F824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EEC7838A-CC92-7ED2-38F5-88ECF8493A01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58C3A1F8-A681-5833-E6B6-19641B3A4D36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B424903-014D-F9CE-1D57-00EB9483D493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3BEE273-30DA-0DDC-F692-EFA5DE3E40D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10E0C823-264C-A17F-BB96-7A0ED450C145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0B6EE30D-548F-9BE6-6CF8-CDE2EF1CBB87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F6E5221C-B41D-53D0-20D9-78315C00E9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E4812076-85F5-3E0B-1603-9D0445BAD30C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69110527-2392-AC6B-3B34-22C98F33F7C8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B3D7FD51-041F-60C1-C237-E91A0294494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F3AF4908-08DA-482D-921B-5DC3F4ABCC08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67DE8A73-2367-9213-B79D-A3ABBF893407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321DB1CA-70D2-4460-6F2A-3C5E53A720C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D748CD81-E3AC-504C-E04C-BCD14783BFEC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D57BFAA-3F94-1559-F7A1-A96838E5CC22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E7805DB1-3135-54CF-C74D-F98955969DBE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725DBC3B-E85F-409F-8FD9-649FF95EDC4E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BB9FDE77-88C1-5A1E-843E-62A0519FBD4B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47291071-0F63-CBA0-025A-E18B52F74F6C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5D25D815-CE96-B93F-9997-090B4D04B71D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D3A715D3-F782-35D4-4CBD-51288104E77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BCB6C2BD-9B9F-883A-F31C-B7669BDB0428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DA4DCB1-9109-AFA1-3C24-37762B63FFA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E9A65F25-56A2-93E4-B09A-0055522A1126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8C661ED4-E27F-F45F-D081-61A1B5C02568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AF4D3791-A913-4BF3-7EEF-22B183845D7A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D088DCBA-705B-02FA-F347-B2BAAAF7B4C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7D63C170-E5EB-8F0E-836E-4172481811C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CD92F6F0-C6BE-A7C9-5B49-FEFA94910E08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5D868D2F-9647-0621-441E-5C294D9CE464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920585BA-A71B-527F-9A71-F9284ED17422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0B38694A-C3B0-393F-285E-4C7208D5DB44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E6231E81-5BA7-8761-823C-92C8C199B463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F94A6757-2046-388A-ECDE-9D5EB4EBB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9A69A9F9-7473-AB4A-4F6D-52535D3BBC0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8822A10E-4E60-116F-5A7A-E5EFB1B6F59F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0EA2E1B0-B2AC-C579-FD68-3808DE435B3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927873C1-AC09-9B48-0A15-6B8BD769A5D7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5B6B0AC6-4FF8-458E-9F82-CE3704B24DC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547FC98F-1732-F131-2D72-0F2415732EFB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C9C4FC6F-79A7-36F2-5032-0E607BF6746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91E91BB5-3E21-DD70-84E6-C375C27E9786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4FF2BF81-3966-9E4E-43EB-E8BB6A2D4B86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E86F5564-98C2-B9DD-3653-DCD9485A2383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68D720AD-D96D-4089-D82D-A973C2E91A40}"/>
              </a:ext>
            </a:extLst>
          </p:cNvPr>
          <p:cNvSpPr txBox="1"/>
          <p:nvPr/>
        </p:nvSpPr>
        <p:spPr>
          <a:xfrm>
            <a:off x="788558" y="1284188"/>
            <a:ext cx="17430717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i="1" dirty="0"/>
              <a:t>Demographics of Cholera cases in Migori County, February–April, 2025</a:t>
            </a:r>
            <a:endParaRPr lang="en-GB" sz="4000" dirty="0"/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A97904E8-01C1-135D-8ECF-90820BE106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187092"/>
              </p:ext>
            </p:extLst>
          </p:nvPr>
        </p:nvGraphicFramePr>
        <p:xfrm>
          <a:off x="2144694" y="3086100"/>
          <a:ext cx="12561906" cy="64283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105713">
                  <a:extLst>
                    <a:ext uri="{9D8B030D-6E8A-4147-A177-3AD203B41FA5}">
                      <a16:colId xmlns:a16="http://schemas.microsoft.com/office/drawing/2014/main" val="869019875"/>
                    </a:ext>
                  </a:extLst>
                </a:gridCol>
                <a:gridCol w="2827587">
                  <a:extLst>
                    <a:ext uri="{9D8B030D-6E8A-4147-A177-3AD203B41FA5}">
                      <a16:colId xmlns:a16="http://schemas.microsoft.com/office/drawing/2014/main" val="103834377"/>
                    </a:ext>
                  </a:extLst>
                </a:gridCol>
                <a:gridCol w="3291125">
                  <a:extLst>
                    <a:ext uri="{9D8B030D-6E8A-4147-A177-3AD203B41FA5}">
                      <a16:colId xmlns:a16="http://schemas.microsoft.com/office/drawing/2014/main" val="2082744065"/>
                    </a:ext>
                  </a:extLst>
                </a:gridCol>
                <a:gridCol w="3337481">
                  <a:extLst>
                    <a:ext uri="{9D8B030D-6E8A-4147-A177-3AD203B41FA5}">
                      <a16:colId xmlns:a16="http://schemas.microsoft.com/office/drawing/2014/main" val="1265840719"/>
                    </a:ext>
                  </a:extLst>
                </a:gridCol>
              </a:tblGrid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Variable </a:t>
                      </a: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Count(n=53)</a:t>
                      </a:r>
                      <a:endParaRPr lang="en-GB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(%)</a:t>
                      </a:r>
                      <a:endParaRPr lang="en-GB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95% CI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988805709"/>
                  </a:ext>
                </a:extLst>
              </a:tr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Age group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3506073581"/>
                  </a:ext>
                </a:extLst>
              </a:tr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0–9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15.1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6.7–27.6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3788461355"/>
                  </a:ext>
                </a:extLst>
              </a:tr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10–19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15.1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6.7–27.7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273020207"/>
                  </a:ext>
                </a:extLst>
              </a:tr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20–29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24.5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13.8–38.3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235119590"/>
                  </a:ext>
                </a:extLst>
              </a:tr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30–39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18.9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9.4–32.0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1180895374"/>
                  </a:ext>
                </a:extLst>
              </a:tr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40–49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11.3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4.3–23.0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296948540"/>
                  </a:ext>
                </a:extLst>
              </a:tr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≥50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15.1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6.7–27.6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3330867304"/>
                  </a:ext>
                </a:extLst>
              </a:tr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Gender</a:t>
                      </a:r>
                      <a:endParaRPr lang="en-GB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1742018784"/>
                  </a:ext>
                </a:extLst>
              </a:tr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Male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32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60.4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46.0–73.6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1817785168"/>
                  </a:ext>
                </a:extLst>
              </a:tr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Female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21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39.6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26.4–54.0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3460996803"/>
                  </a:ext>
                </a:extLst>
              </a:tr>
              <a:tr h="28888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Occupation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3491846750"/>
                  </a:ext>
                </a:extLst>
              </a:tr>
              <a:tr h="24610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Farmers 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17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32.1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20.3–46.0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328499892"/>
                  </a:ext>
                </a:extLst>
              </a:tr>
              <a:tr h="2128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Students/Pupils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13.2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5.4–25.3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638058461"/>
                  </a:ext>
                </a:extLst>
              </a:tr>
              <a:tr h="40657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Sand </a:t>
                      </a:r>
                      <a:r>
                        <a:rPr lang="en-GB" sz="1600" u="none" strike="noStrike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havesters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13.2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5.4–25.4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1473460076"/>
                  </a:ext>
                </a:extLst>
              </a:tr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Gold miners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13.2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5.4–25.5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621331279"/>
                  </a:ext>
                </a:extLst>
              </a:tr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Elderly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11.3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4.3–23.0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1609992305"/>
                  </a:ext>
                </a:extLst>
              </a:tr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Food vendors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7.5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2.1–18.2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3212956199"/>
                  </a:ext>
                </a:extLst>
              </a:tr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Children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5.7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1.2–15.7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348570658"/>
                  </a:ext>
                </a:extLst>
              </a:tr>
              <a:tr h="2128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Others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3.8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0.5–13.0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2922456536"/>
                  </a:ext>
                </a:extLst>
              </a:tr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Sub-County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54947733"/>
                  </a:ext>
                </a:extLst>
              </a:tr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Kuria East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23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43.4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30.0–57.7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3068947381"/>
                  </a:ext>
                </a:extLst>
              </a:tr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Kuria West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17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32.1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20.3–46.0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3361829278"/>
                  </a:ext>
                </a:extLst>
              </a:tr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Suna East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17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8.1–29.8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4011442300"/>
                  </a:ext>
                </a:extLst>
              </a:tr>
              <a:tr h="2220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Suna West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7.5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2.1–18.2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15" marR="5415" marT="5415" marB="0" anchor="b"/>
                </a:tc>
                <a:extLst>
                  <a:ext uri="{0D108BD9-81ED-4DB2-BD59-A6C34878D82A}">
                    <a16:rowId xmlns:a16="http://schemas.microsoft.com/office/drawing/2014/main" val="861841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614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F3B2A-6810-817A-114B-4907A1E48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4FFFE94-576B-26FA-C756-9C998820CA22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7DDFE19-B721-A84F-34F5-C9E01D194619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DF24F7B-AB54-B457-1477-7EEF0DD5B425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37DD66-D598-7705-6505-29115B70EE9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5C1069E4-D7C1-59E7-77B3-6C050B4D551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62AB485D-8734-A9CD-8A72-41AEB229BB3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739DB82-D74C-7BCC-2736-BB5CC2F41EB5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967360D-91B1-2DA8-3914-C4EB42361B7E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4775623C-58DB-CF0E-2B81-A57AF923536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944AAF0F-D605-BEFE-10C2-57565B7F51EA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A8F0ABAD-828B-280E-7466-2C5E55265D3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2A0CE44-0BA2-5C9D-F53F-C3962291E4A2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6CC5D3F0-4EF3-4FD1-4398-51CE99B564E9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ED96688B-E70A-F878-9656-1184DB0F2F24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178F6D96-8CFD-068D-7349-26AF2A1377D6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48B90C34-14EB-A4E7-2D86-11EEBA7D5E58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1851DE7D-2C4D-4824-B39B-DBA592396D9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799EC5D-4110-BB75-A975-63A029F801F5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6870322F-D306-C457-0DDC-E9434E4ECCF3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7D403E10-1587-797F-73FE-2FCAC3F192F8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3F13F27A-2D61-6C38-F1D0-622E098B105D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1E663FD8-2CC6-2802-4C53-EC23BCF567C2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3F576940-E4DA-DC6E-FEA2-9C013D9403F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833D0D0B-A82A-9631-DBDA-1DBA99FC119C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DEE7C98-5929-8B4C-376E-F0055D3583FA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87E6FE5A-229F-F0D6-1C7D-58B3F9EED33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8DEF903C-B664-51A2-1A85-1966E90165AC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0371169B-005B-2563-3305-9491EDAB15A4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E896457B-C7E2-F9DF-F6C5-DE43515B2C92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BE83C856-868F-E119-DE24-F2B516596B3E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A8A371D-9839-7C73-67BB-B6D5D84871AC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15C4D539-6F71-53A5-AD27-D2972574656B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396B2F9-AD86-1CFB-142D-B4F6DC10F9CD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EF67CF76-0DA3-4B64-FDE9-6A041C63793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20FFF23C-B5E6-F78F-44CB-735A854A5CB4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40073B04-FE99-7BC4-B0A2-F34D4AB927F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A131966C-9FAB-2A69-9F54-8947A9E46E76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617A406D-221F-FD47-A3E3-2055917BEB25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2C3777EB-DFC1-763F-0D6D-199DEA2243C2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2CB4756B-3946-73C1-4A3F-D0E096E27DD4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965EA42-4A3D-40A4-7072-9E72DD173E5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CA45233C-8BF8-2291-8C77-C2D93EBB78B0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1B68A66C-B774-8269-674D-1E8126E6912E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5BD00576-D1C1-57AE-39F8-E8286298A232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B5693A9C-C217-2868-6FBD-C8E40563B4C7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73123ACA-DA6C-7D43-6A9C-171EF6B09BB0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F0E9E340-287E-7BC4-3A86-E80DC105737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4FB1FFCD-99C0-52B0-695F-90151DE33870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E147590C-6DD8-E336-820C-DE4E9A3B60E7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464B6BC0-755B-ED49-D599-C35FABC8A8E6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542CD078-5756-7942-CF59-63925B63EFD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99F938D0-EFB3-322D-8D28-5C85A77E30F3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CA09EBB8-6860-347D-C4F3-09F9161661F2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E184FE2F-793F-9261-7ADE-7C75BADDB02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83813FF6-35F5-BE3D-B3E6-9BA7F9C03DB5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7A292F2-5087-2686-2581-075F7263E4E4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0AC8341D-A502-931C-44AD-9B86BABAF5A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104959B6-115C-F522-EA1C-05A954065114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CE825B6C-1EF7-06C0-0538-35D0E3D72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3132843"/>
            <a:ext cx="14478000" cy="681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45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F7294-0BC6-3561-FB47-3183C165F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989B47C-D22B-87B2-B35D-444F8531B84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9CB0C08-06BB-09E1-9EE9-5609DE67CC3C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35AB3CF-A8FA-CF5F-B9D6-C9A04E025F11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42DBB625-993D-B411-D607-449907F5D45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46128AC-CCDC-0FA5-6655-B5D4C13A38B5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DBDD2EDB-9AA2-BC29-A7C2-87AA2BB4443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7793D5A3-D6A3-94B6-531A-95E00A5BC1D5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012A7435-E706-E893-FF54-A07C0BD97E68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A5B48B6-CDCC-DD86-BA13-D355DB906C4F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0643F0B6-FC38-4D63-1C56-2EC7193218D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94ABB521-D249-DB71-A26A-7AE25B48F1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06BCD8BD-A79E-CBAC-EF3C-5A3FABD58C86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E8ED2802-5DC9-E04B-B0F4-7C35E2884E90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389F4BAF-C72B-8E44-5F64-1A8064DEB3A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B9649BDB-9792-522D-5E2E-F8816B4626DD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87413412-7BB0-982F-41EB-14A3CAF68F14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E6C2875A-6806-7FCC-0B2F-81931ADDCA0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5EF7F182-A43E-B629-37C0-820D724E4032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19E8373F-A2D8-B43C-1537-B163E7B548DA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C520B7A6-5643-7F1D-2BB5-6625B7C2D8CE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3DE13CB4-0B76-77BE-0493-66C3D17B7A4B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5BE7CAC6-59E4-2FAF-045F-E93AD932C11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90A7E61-8FE0-C4DF-8F23-73F20A21856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9E97958F-208C-2FDB-D8CF-2499001FCE0E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49459D4A-3883-9E96-E0E1-0C62A4A1015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D8C93EFF-E5B1-C68B-CC6B-1CF872A2A919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611EDEA1-7593-BEFC-7933-9362D8922548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0CC413AF-E990-B5D4-FD59-DBB63B48DAC4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139693C6-2CFE-0191-9CFB-E1FC1D5ED823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3DD87992-9769-2270-C9D7-C993D4E90661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EFBF3C83-8A02-57C7-C032-9E768CF0B26D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08AB1441-0B4F-D61A-ECFC-405856C7FC8E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BD184F3B-14A5-8BF5-F150-919D11719E8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183A515D-0C48-47DC-228F-52B4306DB29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7511CA4E-D4B9-B661-7CBD-4574CA162E25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7A853DDC-3F6A-5AFF-9087-643E6069D71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E55F6905-1B95-F5C6-5C75-7C5EBF4F8156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18DEDC4A-6450-EB5E-237C-080C4181949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7A3426D3-BDEA-6961-EA9B-9E77C16B54BA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CF243E87-CFA4-759D-9957-15CA64E93BA3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3D2A38C6-A1EE-816B-3E6D-20226C6298A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D30B930B-8EA0-6C97-A9D5-B5DEBAF35AE9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A75CCD69-1F49-84E3-8074-E937B3DCCD5C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7230AF2-3674-537F-CED5-E9FAE2F1DA1B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1E978E63-F09E-DF67-191B-087C034B2B6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FF1704FA-A0DC-F04A-D896-7D1A3A570741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C64CB5C-1659-AA37-A5C9-4540AFA1D436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D1A9A4DD-10EF-A4EA-66D5-893D2AF3BCC8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590EC22-0175-5799-7985-DAE4D2BB8E35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9DCDFF53-5166-4920-2971-58CB9969BE27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68AA98AB-9442-6114-BE71-BD965355961F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672F8706-A372-B3CA-6477-70807D9D9325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657E4945-18ED-BCF7-1E9F-AAC3B5697316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7C667562-286F-5E49-6569-4051F3FE2712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3FBF38A0-B196-0F88-D152-C65B40AE256E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45470CC5-AD72-7D58-C801-C37E1B1BA67B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D2373F1-97FD-8E1B-B848-64698F986BA2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41FD1A5A-1C16-033A-B93B-6811A93733DA}"/>
              </a:ext>
            </a:extLst>
          </p:cNvPr>
          <p:cNvSpPr txBox="1"/>
          <p:nvPr/>
        </p:nvSpPr>
        <p:spPr>
          <a:xfrm>
            <a:off x="788558" y="1284188"/>
            <a:ext cx="16382113" cy="799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Cluster of cases along river </a:t>
            </a:r>
            <a:r>
              <a:rPr lang="en-US" sz="4000" b="1" dirty="0" err="1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Tebesi</a:t>
            </a: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 and River Migori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B4C5D380-022E-83E8-091B-126C5EE1A6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1" y="2478210"/>
            <a:ext cx="13751984" cy="754209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5EF5C570-1E6B-6978-1084-912A6D9E344A}"/>
              </a:ext>
            </a:extLst>
          </p:cNvPr>
          <p:cNvSpPr txBox="1"/>
          <p:nvPr/>
        </p:nvSpPr>
        <p:spPr>
          <a:xfrm>
            <a:off x="1219201" y="5372100"/>
            <a:ext cx="3733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Case concentration along rivers </a:t>
            </a:r>
            <a:r>
              <a:rPr lang="en-US" dirty="0" err="1"/>
              <a:t>Tibesi</a:t>
            </a:r>
            <a:r>
              <a:rPr lang="en-US" dirty="0"/>
              <a:t> and Migori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Index case had 2 of his contacts developing symptoms 2 days later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2635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4257" y="783770"/>
            <a:ext cx="15361920" cy="915707"/>
          </a:xfrm>
        </p:spPr>
        <p:txBody>
          <a:bodyPr>
            <a:normAutofit/>
          </a:bodyPr>
          <a:lstStyle/>
          <a:p>
            <a:r>
              <a:rPr lang="en-US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Assessment of Water, Sanitation and Hygiene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5610" y="2048906"/>
            <a:ext cx="8042721" cy="745432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 of respondents reported drinking untreated water</a:t>
            </a:r>
          </a:p>
          <a:p>
            <a:pPr lvl="1"/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3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ater</a:t>
            </a:r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stored in uncovered containers</a:t>
            </a:r>
          </a:p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3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ommon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water sources;</a:t>
            </a:r>
          </a:p>
          <a:p>
            <a:pPr lvl="1"/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3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orehole</a:t>
            </a:r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/well: 60%</a:t>
            </a:r>
          </a:p>
          <a:p>
            <a:pPr lvl="1"/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3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iver</a:t>
            </a:r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30%</a:t>
            </a:r>
          </a:p>
          <a:p>
            <a:pPr lvl="1"/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3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ain</a:t>
            </a:r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water: 10%</a:t>
            </a:r>
          </a:p>
          <a:p>
            <a:pPr lvl="1"/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sz="3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nprotected</a:t>
            </a:r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spring: 10%</a:t>
            </a:r>
          </a:p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100% of respondents used latrines</a:t>
            </a:r>
          </a:p>
          <a:p>
            <a:pPr lvl="1"/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3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ll</a:t>
            </a:r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had handwashing stations (As a response to the outbreak?)</a:t>
            </a:r>
            <a:endParaRPr lang="en-US" sz="3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noProof="0" dirty="0"/>
          </a:p>
        </p:txBody>
      </p:sp>
      <p:sp>
        <p:nvSpPr>
          <p:cNvPr id="4" name="AutoShape 2" descr="blob:https://web.whatsapp.com/d6e4556d-b87e-49b2-bc98-8b3112fdce44"/>
          <p:cNvSpPr>
            <a:spLocks noChangeAspect="1" noChangeArrowheads="1"/>
          </p:cNvSpPr>
          <p:nvPr/>
        </p:nvSpPr>
        <p:spPr bwMode="auto">
          <a:xfrm>
            <a:off x="233363" y="-216694"/>
            <a:ext cx="354467" cy="4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27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999" y="2010568"/>
            <a:ext cx="2724510" cy="36326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2153" y="5876538"/>
            <a:ext cx="3160202" cy="35093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53232" y="4733264"/>
            <a:ext cx="401192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/>
              <a:t>Visit to River </a:t>
            </a:r>
            <a:r>
              <a:rPr lang="en-US" sz="2700" dirty="0" err="1"/>
              <a:t>Tebesi</a:t>
            </a:r>
            <a:endParaRPr lang="en-US" sz="2700" dirty="0"/>
          </a:p>
        </p:txBody>
      </p:sp>
      <p:sp>
        <p:nvSpPr>
          <p:cNvPr id="8" name="TextBox 7"/>
          <p:cNvSpPr txBox="1"/>
          <p:nvPr/>
        </p:nvSpPr>
        <p:spPr>
          <a:xfrm>
            <a:off x="13090635" y="7824059"/>
            <a:ext cx="4580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/>
              <a:t>Uncovered water storage in the household</a:t>
            </a:r>
          </a:p>
        </p:txBody>
      </p:sp>
    </p:spTree>
    <p:extLst>
      <p:ext uri="{BB962C8B-B14F-4D97-AF65-F5344CB8AC3E}">
        <p14:creationId xmlns:p14="http://schemas.microsoft.com/office/powerpoint/2010/main" val="930195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9B0AB-3DEA-2E4E-7F9C-15471518E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7D04A1A-CE30-490D-2FB4-C23F50455DCF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09246E6-4324-7C64-E78D-242555612AB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F14BE7-8A68-5FEF-7245-D661E141BB59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B00C8E78-A955-B0C5-6E53-008C6BD7E37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FDE3FC7E-2401-3195-E4FD-0DF9A0709221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88FC48FE-5321-D64F-95C8-516825173B1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16614036-DCA9-614B-DDDE-6B1A71A14F6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CF48A332-7294-7C03-BE33-84AF2B7B7561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D7BE37A-C71D-0362-FC31-417F2C12909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C8766706-29E1-F6C1-E9A1-13B31510AF83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58227C7-96DF-7CDB-5D3C-F9140BF13C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9FCAB1B6-C4C0-C859-8378-3EEBE1A4ADA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121AE3E4-0CF9-D235-2B7D-5CACD52A97C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9663654-7BF9-06B2-CD87-2FFA06A3B857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1BEADA5-2B02-0402-A7A7-3E93A6665FCA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1BEF193A-C178-18FB-D57A-2E9C17E9927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38E4971-4037-9633-4487-45AE0DCC1D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55276369-9AC6-EDB6-4B1E-26CDED8D3EB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7C50AB6D-EDB2-B0B1-41CB-2E3E0A5CEBB7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78818599-CD64-3952-41BF-B338A16CE3BF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569A074-FE5D-0682-5425-C78E688291F4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0943AD5F-E351-BDB2-9538-875A03F66768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B20F19C-35CD-4A3E-6586-A3D92AF1E9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B5E524-891E-D245-A51B-27D209CC4EE9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442A179B-7DFA-D10A-089D-CE44D4329F5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E17B5094-B09E-D473-49F1-631B86A737E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B35B387-F747-5AAE-CDC1-693B5D97157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20E47978-FF02-C535-8182-A9C1D646EEF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5BA4860-8081-6B07-1610-8EB13419DE96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986C311-BE7C-32BA-EC51-543D4335A80C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500193B2-6797-729C-AB63-93BEBBCB5E82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CD92FB19-7E72-7E9E-E6AE-37D1440E917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B172701-7DC8-4662-DEA5-6F72946306B7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60375F12-1427-24FE-BE8B-C093CBE25E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EDB04E9-5C2F-BF4C-FE1E-4F243B95482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59D48B5D-7E75-03F7-D006-3BB6461E09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B6B029E-FAFE-F776-F136-ADC51728D707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81476837-FA6D-BCBD-4EED-3C8DE2DC96D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537FCF29-ABAF-1A61-B079-0DA64C3A044A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63BD1CDC-D3C3-C3C8-51B8-AA38B67E6B48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E90A7D-CBEF-2671-F837-5339DCD9D43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E19D081-531B-4658-BD16-EF7BCE3EDE4D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4EF3AA0-6536-4BE6-F247-965F845A597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B1382A4A-5094-CB26-1AD2-59F8774DCC60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D33CD55-25DB-7E40-F0A1-0244FB2F9C9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3D3AAFBB-2D54-C8D8-9673-9A396E2E87F4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911F7C09-FE78-53C0-8124-273A6DECCAD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BEDDCF85-03FD-2CC5-0464-94919C53B5D8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94E126C-A6A9-FCD2-F9FB-F57D90D579A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8A05145D-7A88-CBA2-E447-E52FE59B2987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55D270D7-9694-A2C3-15C4-CB5B023A0A1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D311A813-762E-3969-E860-4D10D2155203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5BC63445-E124-3786-29AA-3D38D2B8159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22503C-38AA-1418-FA79-E021DF80B33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F3800F16-04F2-9AC0-B8F4-A0FCCCFD7001}"/>
              </a:ext>
            </a:extLst>
          </p:cNvPr>
          <p:cNvSpPr txBox="1"/>
          <p:nvPr/>
        </p:nvSpPr>
        <p:spPr>
          <a:xfrm>
            <a:off x="397654" y="2529621"/>
            <a:ext cx="16468725" cy="993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DB2C15CA-3835-A84A-60FD-CA3B9683BA75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F8F80AA0-C6A0-BF2D-1938-37CD5D6AF0B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2625105-EB19-3A69-6A20-248E2163B0C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7EA69C4-F36F-3011-9E10-26D2258CD261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Content Placeholder 3">
            <a:extLst>
              <a:ext uri="{FF2B5EF4-FFF2-40B4-BE49-F238E27FC236}">
                <a16:creationId xmlns:a16="http://schemas.microsoft.com/office/drawing/2014/main" id="{AF17A8C7-BADF-5595-8D84-42A1D8652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612" y="2302900"/>
            <a:ext cx="16745785" cy="632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19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37651-C7AE-3143-ACC9-4DF567DCF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BDCC5F2-BE8D-1D40-39B9-327FAE0DE37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C871F98-3049-3C65-2471-C11EDBAE2378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0120148-FE4E-F4A1-E052-15BA2B352631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1FF64457-546C-DFA4-04BE-027C0DC9BFD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3EAC0B8A-9D11-FF16-F1E6-0195A92FFBA4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2ED5019A-14C1-E5D6-349F-98E85D6E26F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3BEBA45-1A9D-0EF3-7508-3816F1F8BCFD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A6D4542A-1C1A-BBAF-C592-D9BACFCF0200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D7D5D95B-E9C7-7282-0C0E-60B7807C9EC6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EF794962-9D4A-E449-78FF-620E97C1712E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724ED22-10A1-F675-1C08-BCBC758C34A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39583625-4AED-A910-8BF8-1B5ABE14B604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8CD5663-A623-3991-2853-2DA59AD3C3AA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9C6C142B-735C-E97C-70C7-6F9B628ADFA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C7FFC655-A1FE-BA7C-B99C-DA1C1A165F7F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A4291891-C2CE-2CB8-3262-CB45FFC40797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2A003C86-6B93-CFCD-A6F0-79FC18A7019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35B28D2D-2ACD-E640-2CD5-948FF14A4E0D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F370FC0D-C0AC-C187-2AF8-85A93F1A8E5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C62559E2-C010-EA9C-22B0-61F3A32A1BE8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93A307C7-95DE-0425-DA08-BE345C8F66DD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15842983-4529-49AC-EFBC-A098EE6B11CF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C3A271D2-1B9A-4A90-22D4-96D67403C1F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3EF346C3-6745-9A9A-BC6A-DBD2B0158DC1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E4B82F53-9257-AD1B-B8C3-E0193F3198D8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A582CE3-FE3F-D36A-FD48-6A5ABCDDD076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68AB1E82-2D69-58BC-DF40-FE83FE7F1A5B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68A1E890-029F-248A-A423-EC685C11A89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C74E2C23-6417-CE7C-FD6D-F7038B231598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32F46F53-F2E9-79D3-4105-231CFC3FDDE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8604CD44-3F91-7859-19EF-96892D82AC4F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972CD465-97AA-E395-93A4-8F2B1A07CAFF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90EA96F0-221A-8EE9-464C-7324DC72D7E6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D9A66DB0-C79E-EF3D-96EF-6F2CC10F629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4E00F8A6-CF52-0DFE-0C08-FAA3F7FDF8C4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40DD4796-8985-9297-078A-87FBD0F5918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54B642E9-4149-4414-E4D9-F5EE42DB0BA0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B1C0F904-53F1-7CC2-D173-1CA1AC4FC84E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6F7298E5-B0B2-0E50-AD16-C2A30DDACD19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609CBF86-7B5A-B18C-CC6E-14ECE458CEBB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D70182DF-9A58-EDBF-3F02-1B2D0D8998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F12EF65-A5BE-8CA1-4BAB-0CAC65971071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EE60F61D-85D6-0E40-3396-A4C23B73EB7C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834B2806-35A3-0D9C-A649-74896DEFB304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07C40D71-3127-82EC-6821-A827D7E5DBE3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D2661CE9-2772-379D-0B6E-B48FAFA77A48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CD1371E2-8742-BF19-2F60-80A680AA650B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6CF794B5-9915-EF45-6493-8F2C0083C58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BD967FE7-073D-495D-951E-F3B2AAA11D1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8F331A87-DD25-5B49-DF7D-07030AB37BDE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BF861906-2CB5-DA8D-3384-51233A7C11A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94EFDA37-22CF-94B0-C803-89C752B3B491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E3B338DA-2058-E20A-24A2-B3540C8D93C4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34E37B7B-4FC0-6BD7-8BF0-EA03819CA4C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7D078C0A-3B9E-7BA1-F570-B3FC87E2DBD9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644C6834-8CCC-B069-58F1-E0B1430E42EA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D2292C9C-9964-039F-DEDD-8FEC65FAA488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46727E10-006A-C231-87E3-7B84DFC435D8}"/>
              </a:ext>
            </a:extLst>
          </p:cNvPr>
          <p:cNvSpPr txBox="1"/>
          <p:nvPr/>
        </p:nvSpPr>
        <p:spPr>
          <a:xfrm>
            <a:off x="788558" y="1284188"/>
            <a:ext cx="1613320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Migori Cholera Outbreak February—April 2025|Assessment of 7-1-7</a:t>
            </a:r>
            <a:endParaRPr lang="en-GB" sz="4000" dirty="0">
              <a:solidFill>
                <a:schemeClr val="bg1"/>
              </a:solidFill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E140BC3-CBD4-08CF-8C52-EE253FB64DC4}"/>
              </a:ext>
            </a:extLst>
          </p:cNvPr>
          <p:cNvGrpSpPr/>
          <p:nvPr/>
        </p:nvGrpSpPr>
        <p:grpSpPr>
          <a:xfrm>
            <a:off x="914400" y="2704334"/>
            <a:ext cx="16428614" cy="6755004"/>
            <a:chOff x="144377" y="1535984"/>
            <a:chExt cx="18063692" cy="801041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52E912C-9238-4716-C7AE-77023A9657B8}"/>
                </a:ext>
              </a:extLst>
            </p:cNvPr>
            <p:cNvSpPr txBox="1"/>
            <p:nvPr/>
          </p:nvSpPr>
          <p:spPr>
            <a:xfrm>
              <a:off x="2213813" y="1628062"/>
              <a:ext cx="23822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dirty="0">
                  <a:solidFill>
                    <a:srgbClr val="FF0000"/>
                  </a:solidFill>
                </a:rPr>
                <a:t>DETECT </a:t>
              </a:r>
            </a:p>
            <a:p>
              <a:r>
                <a:rPr lang="en-US" sz="2700" dirty="0">
                  <a:solidFill>
                    <a:srgbClr val="FF0000"/>
                  </a:solidFill>
                </a:rPr>
                <a:t>Target&lt;7 days</a:t>
              </a:r>
              <a:endParaRPr lang="en-GB" sz="2700" dirty="0">
                <a:solidFill>
                  <a:srgbClr val="FF0000"/>
                </a:solidFill>
              </a:endParaRPr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550CB6BE-6F6F-EA01-BF17-88136B73237B}"/>
                </a:ext>
              </a:extLst>
            </p:cNvPr>
            <p:cNvSpPr/>
            <p:nvPr/>
          </p:nvSpPr>
          <p:spPr>
            <a:xfrm>
              <a:off x="2087492" y="2661695"/>
              <a:ext cx="5053262" cy="969497"/>
            </a:xfrm>
            <a:prstGeom prst="roundRect">
              <a:avLst/>
            </a:prstGeom>
            <a:solidFill>
              <a:srgbClr val="FAC2F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200" dirty="0"/>
                <a:t>1 day</a:t>
              </a:r>
              <a:endParaRPr lang="en-GB" sz="4200" dirty="0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5AD62B0D-C171-1418-6D48-CF752F07691C}"/>
                </a:ext>
              </a:extLst>
            </p:cNvPr>
            <p:cNvSpPr/>
            <p:nvPr/>
          </p:nvSpPr>
          <p:spPr>
            <a:xfrm>
              <a:off x="2159676" y="4837171"/>
              <a:ext cx="4493782" cy="132626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428625" indent="-428625" algn="ctr">
                <a:buFont typeface="Arial" panose="020B0604020202020204" pitchFamily="34" charset="0"/>
                <a:buChar char="•"/>
              </a:pPr>
              <a:r>
                <a:rPr lang="en-US" sz="3000" dirty="0">
                  <a:solidFill>
                    <a:srgbClr val="FF0000"/>
                  </a:solidFill>
                </a:rPr>
                <a:t>Cross-border movement</a:t>
              </a:r>
            </a:p>
            <a:p>
              <a:pPr marL="428625" indent="-428625" algn="ctr">
                <a:buFont typeface="Arial" panose="020B0604020202020204" pitchFamily="34" charset="0"/>
                <a:buChar char="•"/>
              </a:pPr>
              <a:r>
                <a:rPr lang="en-US" sz="3000" dirty="0">
                  <a:solidFill>
                    <a:srgbClr val="FF0000"/>
                  </a:solidFill>
                </a:rPr>
                <a:t>Early mild symptoms</a:t>
              </a:r>
              <a:endParaRPr lang="en-GB" sz="3000" dirty="0">
                <a:solidFill>
                  <a:srgbClr val="FF0000"/>
                </a:solidFill>
              </a:endParaRPr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4D1F87DF-3C0A-4018-A83E-88A7FF440A5D}"/>
                </a:ext>
              </a:extLst>
            </p:cNvPr>
            <p:cNvSpPr/>
            <p:nvPr/>
          </p:nvSpPr>
          <p:spPr>
            <a:xfrm>
              <a:off x="7140754" y="2650765"/>
              <a:ext cx="5245767" cy="96949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200" dirty="0"/>
                <a:t>1 day</a:t>
              </a:r>
              <a:endParaRPr lang="en-GB" sz="4200" dirty="0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083424F9-7A1C-14B0-D22F-74258F8E8155}"/>
                </a:ext>
              </a:extLst>
            </p:cNvPr>
            <p:cNvSpPr/>
            <p:nvPr/>
          </p:nvSpPr>
          <p:spPr>
            <a:xfrm>
              <a:off x="12386521" y="2621324"/>
              <a:ext cx="5269832" cy="1050236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200" dirty="0"/>
                <a:t> </a:t>
              </a:r>
            </a:p>
            <a:p>
              <a:pPr algn="ctr"/>
              <a:r>
                <a:rPr lang="en-US" sz="4200" dirty="0"/>
                <a:t>1 day </a:t>
              </a:r>
            </a:p>
            <a:p>
              <a:pPr algn="ctr"/>
              <a:endParaRPr lang="en-GB" sz="4200" dirty="0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E1120C7B-BE31-5A01-F443-036E86FC9BE9}"/>
                </a:ext>
              </a:extLst>
            </p:cNvPr>
            <p:cNvSpPr/>
            <p:nvPr/>
          </p:nvSpPr>
          <p:spPr>
            <a:xfrm>
              <a:off x="12719008" y="5064989"/>
              <a:ext cx="4787436" cy="1127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428625" indent="-428625" algn="ctr">
                <a:buFont typeface="Arial" panose="020B0604020202020204" pitchFamily="34" charset="0"/>
                <a:buChar char="•"/>
              </a:pPr>
              <a:r>
                <a:rPr lang="en-US" sz="3000" dirty="0"/>
                <a:t>Resource mobilization </a:t>
              </a:r>
              <a:endParaRPr lang="en-GB" sz="3000" dirty="0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B934F9BB-4F13-0C5B-FA91-41B4609468CC}"/>
                </a:ext>
              </a:extLst>
            </p:cNvPr>
            <p:cNvSpPr/>
            <p:nvPr/>
          </p:nvSpPr>
          <p:spPr>
            <a:xfrm>
              <a:off x="7903032" y="5088741"/>
              <a:ext cx="3995030" cy="96949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428625" indent="-428625" algn="ctr">
                <a:buFont typeface="Arial" panose="020B0604020202020204" pitchFamily="34" charset="0"/>
                <a:buChar char="•"/>
              </a:pPr>
              <a:r>
                <a:rPr lang="en-US" sz="3000" dirty="0"/>
                <a:t>Achieved</a:t>
              </a:r>
              <a:r>
                <a:rPr lang="en-US" sz="2700" dirty="0"/>
                <a:t> </a:t>
              </a:r>
              <a:endParaRPr lang="en-GB" sz="2700" dirty="0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055DED28-5599-8106-C8CF-9731BA6A966E}"/>
                </a:ext>
              </a:extLst>
            </p:cNvPr>
            <p:cNvSpPr/>
            <p:nvPr/>
          </p:nvSpPr>
          <p:spPr>
            <a:xfrm>
              <a:off x="12879531" y="6627194"/>
              <a:ext cx="4956180" cy="152199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428625" indent="-428625" algn="ctr">
                <a:buFont typeface="Arial" panose="020B0604020202020204" pitchFamily="34" charset="0"/>
                <a:buChar char="•"/>
              </a:pPr>
              <a:r>
                <a:rPr lang="en-US" sz="3000" dirty="0"/>
                <a:t>NPHI &amp; </a:t>
              </a:r>
              <a:r>
                <a:rPr lang="en-US" sz="3000" dirty="0" err="1"/>
                <a:t>AFENET|Partners</a:t>
              </a:r>
              <a:r>
                <a:rPr lang="en-US" sz="3000" dirty="0"/>
                <a:t> </a:t>
              </a:r>
            </a:p>
            <a:p>
              <a:pPr marL="428625" indent="-428625" algn="ctr">
                <a:buFont typeface="Arial" panose="020B0604020202020204" pitchFamily="34" charset="0"/>
                <a:buChar char="•"/>
              </a:pPr>
              <a:r>
                <a:rPr lang="en-US" sz="3000" dirty="0" err="1"/>
                <a:t>FELTP|DDSR|Migori</a:t>
              </a:r>
              <a:r>
                <a:rPr lang="en-US" sz="3000" dirty="0"/>
                <a:t> County</a:t>
              </a:r>
              <a:endParaRPr lang="en-GB" sz="3000" dirty="0"/>
            </a:p>
          </p:txBody>
        </p: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50CF2050-9481-1349-EA2E-E001072AD8AC}"/>
                </a:ext>
              </a:extLst>
            </p:cNvPr>
            <p:cNvSpPr/>
            <p:nvPr/>
          </p:nvSpPr>
          <p:spPr>
            <a:xfrm>
              <a:off x="2087492" y="6522056"/>
              <a:ext cx="4565966" cy="166734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428625" indent="-428625" algn="ctr">
                <a:buFont typeface="Arial" panose="020B0604020202020204" pitchFamily="34" charset="0"/>
                <a:buChar char="•"/>
              </a:pPr>
              <a:r>
                <a:rPr lang="en-US" sz="2800" dirty="0"/>
                <a:t>RDT availability &amp; testing</a:t>
              </a:r>
            </a:p>
            <a:p>
              <a:pPr marL="428625" indent="-428625" algn="ctr">
                <a:buFont typeface="Arial" panose="020B0604020202020204" pitchFamily="34" charset="0"/>
                <a:buChar char="•"/>
              </a:pPr>
              <a:r>
                <a:rPr lang="en-US" sz="2800" dirty="0"/>
                <a:t>HCW High suspicion </a:t>
              </a:r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FCC7C895-880B-251E-272A-ECC188C7522A}"/>
                </a:ext>
              </a:extLst>
            </p:cNvPr>
            <p:cNvSpPr/>
            <p:nvPr/>
          </p:nvSpPr>
          <p:spPr>
            <a:xfrm>
              <a:off x="7477622" y="6612518"/>
              <a:ext cx="4396501" cy="153667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428625" indent="-428625" algn="ctr">
                <a:buFont typeface="Arial" panose="020B0604020202020204" pitchFamily="34" charset="0"/>
                <a:buChar char="•"/>
              </a:pPr>
              <a:r>
                <a:rPr lang="en-US" sz="3000" dirty="0"/>
                <a:t>Prompt facility reporting</a:t>
              </a:r>
              <a:endParaRPr lang="en-GB" sz="3000" dirty="0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3E088193-ECC7-AC31-08E8-842B5D254107}"/>
                </a:ext>
              </a:extLst>
            </p:cNvPr>
            <p:cNvSpPr/>
            <p:nvPr/>
          </p:nvSpPr>
          <p:spPr>
            <a:xfrm>
              <a:off x="2040629" y="8289902"/>
              <a:ext cx="16167440" cy="1256498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428625" indent="-428625" algn="ctr">
                <a:buFont typeface="Arial" panose="020B0604020202020204" pitchFamily="34" charset="0"/>
                <a:buChar char="•"/>
              </a:pPr>
              <a:r>
                <a:rPr lang="en-US" sz="3000" dirty="0"/>
                <a:t>Increase Nationwide IDSR trainings for providers at private/public facilities</a:t>
              </a:r>
            </a:p>
            <a:p>
              <a:pPr marL="428625" indent="-428625" algn="ctr">
                <a:buFont typeface="Arial" panose="020B0604020202020204" pitchFamily="34" charset="0"/>
                <a:buChar char="•"/>
              </a:pPr>
              <a:r>
                <a:rPr lang="en-US" sz="3000" dirty="0"/>
                <a:t>Implement mandatory Cholera outbreak simulation</a:t>
              </a:r>
              <a:endParaRPr lang="en-GB" sz="3000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F2E5199-8BF2-8535-5562-F08F2DD9EEB3}"/>
                </a:ext>
              </a:extLst>
            </p:cNvPr>
            <p:cNvSpPr txBox="1"/>
            <p:nvPr/>
          </p:nvSpPr>
          <p:spPr>
            <a:xfrm>
              <a:off x="7903031" y="1535984"/>
              <a:ext cx="273891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dirty="0"/>
                <a:t>NOTIFY</a:t>
              </a:r>
            </a:p>
            <a:p>
              <a:r>
                <a:rPr lang="en-US" sz="2700" dirty="0"/>
                <a:t>Target 1≤ day</a:t>
              </a:r>
              <a:endParaRPr lang="en-GB" sz="2700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16AEF70-3C17-0902-0CBE-C65F709151C0}"/>
                </a:ext>
              </a:extLst>
            </p:cNvPr>
            <p:cNvSpPr txBox="1"/>
            <p:nvPr/>
          </p:nvSpPr>
          <p:spPr>
            <a:xfrm>
              <a:off x="13448300" y="1570882"/>
              <a:ext cx="30078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dirty="0">
                  <a:solidFill>
                    <a:srgbClr val="00B050"/>
                  </a:solidFill>
                </a:rPr>
                <a:t>RESPOND</a:t>
              </a:r>
            </a:p>
            <a:p>
              <a:r>
                <a:rPr lang="en-US" sz="2700" dirty="0">
                  <a:solidFill>
                    <a:srgbClr val="00B050"/>
                  </a:solidFill>
                </a:rPr>
                <a:t>Target &lt;7 days</a:t>
              </a:r>
              <a:endParaRPr lang="en-GB" sz="2700" dirty="0">
                <a:solidFill>
                  <a:srgbClr val="00B050"/>
                </a:solidFill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1A9687E-E2EE-3970-0915-10D6026948EF}"/>
                </a:ext>
              </a:extLst>
            </p:cNvPr>
            <p:cNvSpPr txBox="1"/>
            <p:nvPr/>
          </p:nvSpPr>
          <p:spPr>
            <a:xfrm>
              <a:off x="198514" y="2941088"/>
              <a:ext cx="20153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dirty="0"/>
                <a:t>Timeliness</a:t>
              </a:r>
              <a:endParaRPr lang="en-GB" sz="2700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AB080C8-DF7E-DD2A-52ED-F76E91131BD5}"/>
                </a:ext>
              </a:extLst>
            </p:cNvPr>
            <p:cNvSpPr txBox="1"/>
            <p:nvPr/>
          </p:nvSpPr>
          <p:spPr>
            <a:xfrm>
              <a:off x="144377" y="5423530"/>
              <a:ext cx="201529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dirty="0"/>
                <a:t>bottlenecks</a:t>
              </a:r>
              <a:endParaRPr lang="en-GB" sz="2700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10A1778-C2E3-4705-0074-4B09D949764F}"/>
                </a:ext>
              </a:extLst>
            </p:cNvPr>
            <p:cNvSpPr txBox="1"/>
            <p:nvPr/>
          </p:nvSpPr>
          <p:spPr>
            <a:xfrm>
              <a:off x="243628" y="6933796"/>
              <a:ext cx="200928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dirty="0"/>
                <a:t>Enablers</a:t>
              </a:r>
              <a:endParaRPr lang="en-GB" sz="2700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2B3654A-C4E2-3EF2-CD59-09BAC890983E}"/>
                </a:ext>
              </a:extLst>
            </p:cNvPr>
            <p:cNvSpPr txBox="1"/>
            <p:nvPr/>
          </p:nvSpPr>
          <p:spPr>
            <a:xfrm>
              <a:off x="2123581" y="3813340"/>
              <a:ext cx="5053262" cy="1094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28625" indent="-428625">
                <a:buFont typeface="Arial" panose="020B0604020202020204" pitchFamily="34" charset="0"/>
                <a:buChar char="•"/>
              </a:pPr>
              <a:r>
                <a:rPr lang="en-US" sz="2700" dirty="0"/>
                <a:t>Emergence 11 Feb 2025</a:t>
              </a:r>
            </a:p>
            <a:p>
              <a:pPr marL="428625" indent="-428625">
                <a:buFont typeface="Arial" panose="020B0604020202020204" pitchFamily="34" charset="0"/>
                <a:buChar char="•"/>
              </a:pPr>
              <a:r>
                <a:rPr lang="en-US" sz="2700" dirty="0"/>
                <a:t>Detection 12 Feb 2025</a:t>
              </a:r>
              <a:endParaRPr lang="en-GB" sz="2700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D2FA3EC-2E10-B1D6-B8FC-938EDD95D5AC}"/>
                </a:ext>
              </a:extLst>
            </p:cNvPr>
            <p:cNvSpPr txBox="1"/>
            <p:nvPr/>
          </p:nvSpPr>
          <p:spPr>
            <a:xfrm>
              <a:off x="7477622" y="3948379"/>
              <a:ext cx="425918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28625" indent="-428625">
                <a:buFont typeface="Arial" panose="020B0604020202020204" pitchFamily="34" charset="0"/>
                <a:buChar char="•"/>
              </a:pPr>
              <a:r>
                <a:rPr lang="en-US" sz="2700" dirty="0"/>
                <a:t>Notification 13 Feb 2025</a:t>
              </a:r>
              <a:endParaRPr lang="en-GB" sz="2700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04BA4D7-8DF2-DE34-1BA0-211BCBCCD1D1}"/>
                </a:ext>
              </a:extLst>
            </p:cNvPr>
            <p:cNvSpPr txBox="1"/>
            <p:nvPr/>
          </p:nvSpPr>
          <p:spPr>
            <a:xfrm>
              <a:off x="12450967" y="3843088"/>
              <a:ext cx="575710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28625" indent="-428625">
                <a:buFont typeface="Arial" panose="020B0604020202020204" pitchFamily="34" charset="0"/>
                <a:buChar char="•"/>
              </a:pPr>
              <a:r>
                <a:rPr lang="en-US" sz="2700" dirty="0"/>
                <a:t>Response start 14 Feb 2025</a:t>
              </a:r>
            </a:p>
            <a:p>
              <a:pPr marL="428625" indent="-428625">
                <a:buFont typeface="Arial" panose="020B0604020202020204" pitchFamily="34" charset="0"/>
                <a:buChar char="•"/>
              </a:pPr>
              <a:r>
                <a:rPr lang="en-US" sz="2700" dirty="0"/>
                <a:t> Early response end 26 Feb 2025</a:t>
              </a:r>
              <a:endParaRPr lang="en-GB" sz="2700" dirty="0"/>
            </a:p>
          </p:txBody>
        </p:sp>
      </p:grpSp>
    </p:spTree>
    <p:extLst>
      <p:ext uri="{BB962C8B-B14F-4D97-AF65-F5344CB8AC3E}">
        <p14:creationId xmlns:p14="http://schemas.microsoft.com/office/powerpoint/2010/main" val="915361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2144B-545A-E295-92C0-A70CE2443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C9E9697-0235-6968-44C3-69A6490DDFE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D5437BD-13C3-5976-E031-2DA462B9948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E6DB8B-04C3-243D-DABB-FD52D5A368E4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E27C9E1-4796-A938-1A2D-F11793806F4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477D4922-AA78-23BF-E8B8-6803C36C90BE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0E5335FC-FE46-0AA8-54F1-287227EAE0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9B62C318-0D2D-67E4-B93B-B6885B35897A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0F0171D-3069-A923-58C7-66A1B8B6479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62EF515-3A51-529D-EAEB-CFAEED01E511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412857A-A78D-6277-4FB4-581A74A9405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E2744543-FDF6-4190-95B4-1633CC1EAE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DAD95CB0-2056-E43A-61C3-25D018616EA8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FE43B696-F878-458D-E90E-88BC82C3A867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8ECA0183-385C-3F9A-1278-0DA558D180C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9FA37F8-DEC5-CCAA-B96E-2D0637EE4F11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0FD48401-E5F0-2184-5EC8-473EE632EE5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D0D32A5-5E33-19B4-96F4-CA2B72A4580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C2B16113-636A-5DCD-382A-9A31EC65EAE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CBC205A9-2BEC-7A77-F5D2-DF36D31D8A7D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55D4EA0E-C63C-D55E-FAA6-2EEF7A50A72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909220E0-BFB7-4637-35BA-433D3B21381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6C40DF21-B237-F0EC-9F69-D90A153A73E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0435A00-6401-7A08-9100-02CF3AF1943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BAC9D3AA-FFC4-F293-8F86-8EE2E6E95D37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C876D902-E941-5F1B-48F5-198A4034B1E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54C612A-FC93-85EE-D03F-8DDD9F816C86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9CEF25E-DB9B-F096-B8FA-4503291948A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491D764-1B9C-B38C-399A-C77D1C97FF3D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AAE17B8-2F7A-7EFF-9645-4F0A2FC847AB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A89224FC-9ECA-85DC-36C7-D5BB4F3ED8FF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AAF5F41A-7485-6587-9B19-F35D5F7E2B73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1064B99-3104-35BF-3F3C-15F7064BB39F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35CBBAD-9720-E1A8-298C-2C0CACC01543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43772D2-9DBA-4F6F-FD08-E66EC4973A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744CB6E-512C-9839-68A8-744FA1DF541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994A3469-C9E9-B815-A6B5-0A233C7F010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A080B853-7167-B300-EA4D-A0EC5E6204CB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F39B5453-A09D-5C60-C3F8-AFE87E7E0CA7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58E74D5-9C14-45C3-BF18-8AA49E2CB582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D0FEBC22-2D09-D9F1-819E-7E533368A7FC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68665493-E16C-B42D-1FF8-AB575E1C9F6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A699C7E5-BD70-2A85-3877-56C79DC5C0C6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E572FCD3-9D1E-F220-987F-A079B5D30019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7E901CC-26D5-8AFF-A68D-A82A4EC08E31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0E52D1F7-36A1-707A-D5AE-E691CA3D0A04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FF402668-B98B-2746-1743-530416C7481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DBBCD426-76EB-2E2B-7990-93787146685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49BC74C8-3E7A-2E79-C6C8-05A22E014C7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FE66BB0-15A6-B63A-D0AD-7CA9D791BF3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35949141-8ED0-E65D-197D-2DA3727F95E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E9C84CC-135A-26CB-0DEE-A273B284A4A0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12FDADAD-BC63-6512-A991-BC42B032ED85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F93A2731-D829-E869-5DCF-F10F2452667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2F4ABF3-F283-D2C2-D428-E752688A13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250F4FF-01E7-F736-3174-C876E211273E}"/>
              </a:ext>
            </a:extLst>
          </p:cNvPr>
          <p:cNvSpPr txBox="1"/>
          <p:nvPr/>
        </p:nvSpPr>
        <p:spPr>
          <a:xfrm>
            <a:off x="397654" y="2529621"/>
            <a:ext cx="16468725" cy="5702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Epidemiological pattern consistent with similar border outbreaks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Male predominance (60.4%) aligns with inland Kenya reports (Homa Bay 58-61%)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Index case cross-border travel raises possibility of Tanzanian exposure (11 </a:t>
            </a:r>
            <a:r>
              <a:rPr lang="en-US" sz="2800" dirty="0" err="1"/>
              <a:t>hrs</a:t>
            </a:r>
            <a:r>
              <a:rPr lang="en-US" sz="2800" dirty="0"/>
              <a:t> incubation)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Protocol prevented cross-border contact tracing - may underestimate imported cases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Antimicrobial Resistance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Universal resistance to azithromycin and trimethoprim/sulfamethoxazole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100% sensitivity to ciprofloxacin and tetracycline - treatment options preserved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Similar to Kisumu (99% cotrimoxazole resistance) but unlike Asian outbreaks (lower AMR)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Environmental Findings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V. cholerae not detected in water sources; but fecal coliform contamination widespread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River Migori: 33 CFU/100ml; E. coli positive - classified unsatisfactory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Low CFR (1.9%) vs Uganda Kasese (2.1%), South Sudan (1.7-3%) - reflects rapid response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B6B94448-1E7D-F0CA-3180-648DB66B920A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E0664303-08E8-3BF2-8C72-9E39C6BDC25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09116BDC-5C2A-AA0B-8C3C-ADBE0F25FCA1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065A3611-CCDD-8537-5B61-FC989E7DC5F8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Discussion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2698291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9A5F313-8FEA-BB4D-1366-6FCEFE887075}"/>
              </a:ext>
            </a:extLst>
          </p:cNvPr>
          <p:cNvSpPr txBox="1"/>
          <p:nvPr/>
        </p:nvSpPr>
        <p:spPr>
          <a:xfrm>
            <a:off x="397654" y="2529621"/>
            <a:ext cx="16468725" cy="7179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We identified </a:t>
            </a:r>
            <a:r>
              <a:rPr lang="en-US" sz="2400" i="1" dirty="0"/>
              <a:t>V. Cholerae </a:t>
            </a:r>
            <a:r>
              <a:rPr lang="en-US" sz="2400" dirty="0"/>
              <a:t>Ogawa as the causative agent 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Border communities create unique vulnerability profiles due to unregulated movements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All isolates showed universal resistance to azithromycin and sulfamethoxazole/trimethoprim while remaining sensitive to ciprofloxacin and tetracycline</a:t>
            </a:r>
          </a:p>
          <a:p>
            <a:pPr marL="80010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These findings contribute essential data to global AMR surveillance and inform treatment guidelines for resource-limited settings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We documented widespread fecal contamination in water sources across affected communities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Our findings provide evidence supporting WHO's emphasis on WASH interventions as fundamental to global cholera elimination strategies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Conclusion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1337009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34D7-A9DD-BCC0-0191-C29B5A7B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08BCD0-3AA4-83E9-E957-FF519515AAFA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F835A5C-DE5E-18EF-2EB2-8A06217C1A45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4C589F-84B6-222C-6FD3-CD7132D708F7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2B77B3EE-5032-3748-E4E8-C1B483FBA9D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93863769-CD3F-BF9F-E65B-C67A3E0A7F10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AB17E86-8452-CEBE-8D16-7B5EEC915A7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0EA5AE4F-107B-518E-AE5E-3E2250BC5B3F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425148A-7E3A-038F-EA85-CF804B51A95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200E45BF-57AB-7EAF-5F96-8863D4C9DB3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D2B8056-8C2A-D575-5E55-2DFF41092CD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BDFB327-BFD6-658E-6967-BC1DC1834F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34E7B61-AF4A-9987-4C37-399DF93BB6C3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DA1F55F-19D6-E213-72E9-E286F33CC294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EDB30C0F-5925-0632-69B2-D7312D904DB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73AE6A3D-3A00-A6C5-56CE-DD9E6DBBAFA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70507B75-6393-04AF-0A06-FAFDB5A5610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28DFE9E-AA8C-D04C-E934-22E072C99C1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D33D9583-EC5A-8425-B363-90DA910FB581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DC3BEA-EB6B-C927-5096-065AF9EED3EF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12E20BDF-BAB2-614B-9377-831B31166E3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E5DA91B8-432E-431D-866E-930BB798D62C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9BEF85F8-00E3-9E19-9A48-F580FF672D4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E68C0AC-7FF0-DD9B-15DA-1CF5BAD8095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7E2B66-4896-A301-6A23-DABABB69C03F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19B4673-F370-2EA6-8F3E-C44309571EC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F3B76593-0E37-44F9-52C0-971E590DF3D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D931597-2E38-9A48-13B8-8C22B15B031E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A89E602-66B0-1555-8AF5-DEAD334F78C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BCC4EE0-2E38-238F-F6CA-E6E51A6BBE6E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6AA8D24-18CF-FC02-DB31-7EE10C4E4F9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E2830E2B-B0BB-1723-C089-8341A32FA93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E29E962B-0E63-C5DD-D68F-4751DE5FC42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F2E911F0-0348-0264-9268-2FC5A830B73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C0724A78-C7C6-443A-26CF-FE6751870E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1F0F091D-3FEE-2843-6F26-21DB1BA3FE6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2909DCBB-85FA-E033-B169-F821EAEA0C4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F23485B-6C60-4D7D-29A6-84DAAC318B5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24C7DB38-26BB-7961-035C-DBEB837529B3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73B69390-FB70-FD10-C388-4C6ED58E5673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D3CEF3B-DDB6-A1A4-C680-62F559406C16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C6746B-2789-DD90-4B7D-55B9E21CE5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31791B9-234B-F2F2-340C-93A573F1A862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3F247D25-7918-3CB7-EF48-C53C78C9A506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8FB78846-AD1D-6B23-CE01-7C0A8F0033A3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C14E3905-66DD-8D0F-920E-92CFEA09BE16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77C551CC-0DEE-6150-A453-D73BEF1BAA4D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1A303B27-0E39-5F9D-C10D-D259BB10FB1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F799150B-2D27-899B-8B52-01828A12D1A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1204B0E5-88D0-9121-E30A-7DFC42EAB14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9088EB54-0A67-DB46-4143-788415EDC9B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7D866600-D159-0538-49DB-F91D67B9366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0F05B81-993B-1667-4BA8-112A15305D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3E13261-A5DA-77C0-14EF-ECE42969DF5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B99D3C1-F2C6-DE41-8477-BC8DBA0992E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A7B98075-BB8F-B550-547D-52F41AEB1068}"/>
              </a:ext>
            </a:extLst>
          </p:cNvPr>
          <p:cNvSpPr txBox="1"/>
          <p:nvPr/>
        </p:nvSpPr>
        <p:spPr>
          <a:xfrm>
            <a:off x="397654" y="2529621"/>
            <a:ext cx="16468725" cy="5055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Support the capacity building of health workers on cholera detection and management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Strengthen Risk Communication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Strengthen IPC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County to increase water treatment points in water-scarce sub-counties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 Strengthen cross-border surveillance collaboration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Make Cholera simulation exercises mandatory every 3 months at every level of service delivery in both public and private facilities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A7C052A4-342E-97E6-9360-CF27BCAB029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7F9CD251-2DB3-3234-DDD7-01FE8A2CC51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B732E-3C5D-B042-CEAE-96E50B090F3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6B527F78-B725-F1B3-1408-287B7159B8BF}"/>
              </a:ext>
            </a:extLst>
          </p:cNvPr>
          <p:cNvSpPr txBox="1"/>
          <p:nvPr/>
        </p:nvSpPr>
        <p:spPr>
          <a:xfrm>
            <a:off x="762000" y="1436462"/>
            <a:ext cx="150114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Policy Impact and Implications: Migori County and Stakeholders</a:t>
            </a:r>
            <a:endParaRPr lang="en-KE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85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4000500"/>
            <a:ext cx="18313645" cy="3223672"/>
            <a:chOff x="0" y="0"/>
            <a:chExt cx="3021109" cy="4756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6334467" y="8217966"/>
            <a:ext cx="2428533" cy="125934"/>
          </a:xfrm>
          <a:custGeom>
            <a:avLst/>
            <a:gdLst/>
            <a:ahLst/>
            <a:cxnLst/>
            <a:rect l="l" t="t" r="r" b="b"/>
            <a:pathLst>
              <a:path w="4738797" h="245735">
                <a:moveTo>
                  <a:pt x="0" y="0"/>
                </a:moveTo>
                <a:lnTo>
                  <a:pt x="4738797" y="0"/>
                </a:lnTo>
                <a:lnTo>
                  <a:pt x="4738797" y="245735"/>
                </a:lnTo>
                <a:lnTo>
                  <a:pt x="0" y="2457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721" t="-22000" r="-11721"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6416573" y="5957854"/>
            <a:ext cx="2216511" cy="2216511"/>
          </a:xfrm>
          <a:custGeom>
            <a:avLst/>
            <a:gdLst/>
            <a:ahLst/>
            <a:cxnLst/>
            <a:rect l="l" t="t" r="r" b="b"/>
            <a:pathLst>
              <a:path w="4325071" h="4325071">
                <a:moveTo>
                  <a:pt x="0" y="0"/>
                </a:moveTo>
                <a:lnTo>
                  <a:pt x="4325071" y="0"/>
                </a:lnTo>
                <a:lnTo>
                  <a:pt x="4325071" y="4325071"/>
                </a:lnTo>
                <a:lnTo>
                  <a:pt x="0" y="43250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1" name="TextBox 71"/>
          <p:cNvSpPr txBox="1"/>
          <p:nvPr/>
        </p:nvSpPr>
        <p:spPr>
          <a:xfrm>
            <a:off x="8855445" y="7335998"/>
            <a:ext cx="4220773" cy="504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5"/>
              </a:lnSpc>
            </a:pPr>
            <a:r>
              <a:rPr lang="en-US" sz="2800" b="1" i="1" dirty="0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#KeHSCon2026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855445" y="6406555"/>
            <a:ext cx="9235837" cy="632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89"/>
              </a:lnSpc>
            </a:pPr>
            <a:r>
              <a:rPr lang="en-US" sz="28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Scan to visit our website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6477000" y="9455062"/>
            <a:ext cx="3061712" cy="337651"/>
            <a:chOff x="0" y="-57151"/>
            <a:chExt cx="4082282" cy="450201"/>
          </a:xfrm>
        </p:grpSpPr>
        <p:sp>
          <p:nvSpPr>
            <p:cNvPr id="74" name="Freeform 74"/>
            <p:cNvSpPr/>
            <p:nvPr/>
          </p:nvSpPr>
          <p:spPr>
            <a:xfrm>
              <a:off x="0" y="42357"/>
              <a:ext cx="329612" cy="336339"/>
            </a:xfrm>
            <a:custGeom>
              <a:avLst/>
              <a:gdLst/>
              <a:ahLst/>
              <a:cxnLst/>
              <a:rect l="l" t="t" r="r" b="b"/>
              <a:pathLst>
                <a:path w="329612" h="336339">
                  <a:moveTo>
                    <a:pt x="0" y="0"/>
                  </a:moveTo>
                  <a:lnTo>
                    <a:pt x="329612" y="0"/>
                  </a:lnTo>
                  <a:lnTo>
                    <a:pt x="329612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5" name="Freeform 75"/>
            <p:cNvSpPr/>
            <p:nvPr/>
          </p:nvSpPr>
          <p:spPr>
            <a:xfrm>
              <a:off x="451013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8" y="0"/>
                  </a:lnTo>
                  <a:lnTo>
                    <a:pt x="336338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6" name="Freeform 76"/>
            <p:cNvSpPr/>
            <p:nvPr/>
          </p:nvSpPr>
          <p:spPr>
            <a:xfrm>
              <a:off x="966228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9" y="0"/>
                  </a:lnTo>
                  <a:lnTo>
                    <a:pt x="336339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7" name="Freeform 77"/>
            <p:cNvSpPr/>
            <p:nvPr/>
          </p:nvSpPr>
          <p:spPr>
            <a:xfrm>
              <a:off x="1472729" y="42357"/>
              <a:ext cx="394427" cy="336339"/>
            </a:xfrm>
            <a:custGeom>
              <a:avLst/>
              <a:gdLst/>
              <a:ahLst/>
              <a:cxnLst/>
              <a:rect l="l" t="t" r="r" b="b"/>
              <a:pathLst>
                <a:path w="394427" h="336339">
                  <a:moveTo>
                    <a:pt x="0" y="0"/>
                  </a:moveTo>
                  <a:lnTo>
                    <a:pt x="394427" y="0"/>
                  </a:lnTo>
                  <a:lnTo>
                    <a:pt x="394427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1990943" y="-57151"/>
              <a:ext cx="2091339" cy="4502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@NPHIKenya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1E2631C-EFD1-2251-57AD-4B0A5E1B53AD}"/>
              </a:ext>
            </a:extLst>
          </p:cNvPr>
          <p:cNvGrpSpPr/>
          <p:nvPr/>
        </p:nvGrpSpPr>
        <p:grpSpPr>
          <a:xfrm>
            <a:off x="9729780" y="9455062"/>
            <a:ext cx="2160985" cy="337651"/>
            <a:chOff x="10620962" y="8981676"/>
            <a:chExt cx="2160985" cy="337651"/>
          </a:xfrm>
        </p:grpSpPr>
        <p:sp>
          <p:nvSpPr>
            <p:cNvPr id="81" name="Freeform 78"/>
            <p:cNvSpPr/>
            <p:nvPr/>
          </p:nvSpPr>
          <p:spPr>
            <a:xfrm>
              <a:off x="10620962" y="9046648"/>
              <a:ext cx="250570" cy="250570"/>
            </a:xfrm>
            <a:custGeom>
              <a:avLst/>
              <a:gdLst/>
              <a:ahLst/>
              <a:cxnLst/>
              <a:rect l="l" t="t" r="r" b="b"/>
              <a:pathLst>
                <a:path w="334093" h="334093">
                  <a:moveTo>
                    <a:pt x="0" y="0"/>
                  </a:moveTo>
                  <a:lnTo>
                    <a:pt x="334093" y="0"/>
                  </a:lnTo>
                  <a:lnTo>
                    <a:pt x="334093" y="334093"/>
                  </a:lnTo>
                  <a:lnTo>
                    <a:pt x="0" y="334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2" name="TextBox 79"/>
            <p:cNvSpPr txBox="1"/>
            <p:nvPr/>
          </p:nvSpPr>
          <p:spPr>
            <a:xfrm>
              <a:off x="10946176" y="8981676"/>
              <a:ext cx="1835771" cy="3376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www.nphi.go.ke</a:t>
              </a:r>
            </a:p>
          </p:txBody>
        </p:sp>
      </p:grpSp>
      <p:sp>
        <p:nvSpPr>
          <p:cNvPr id="84" name="TextBox 72">
            <a:extLst>
              <a:ext uri="{FF2B5EF4-FFF2-40B4-BE49-F238E27FC236}">
                <a16:creationId xmlns:a16="http://schemas.microsoft.com/office/drawing/2014/main" id="{FB6DC28F-B038-00B1-EE78-3D443126D345}"/>
              </a:ext>
            </a:extLst>
          </p:cNvPr>
          <p:cNvSpPr txBox="1"/>
          <p:nvPr/>
        </p:nvSpPr>
        <p:spPr>
          <a:xfrm>
            <a:off x="4237526" y="4914900"/>
            <a:ext cx="9235837" cy="981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89"/>
              </a:lnSpc>
            </a:pPr>
            <a:r>
              <a:rPr lang="en-US" sz="11500" b="1" dirty="0">
                <a:solidFill>
                  <a:srgbClr val="FFFFFF"/>
                </a:solidFill>
                <a:latin typeface="Brush Script MT" panose="03060802040406070304" pitchFamily="66" charset="0"/>
                <a:ea typeface="Arial Bold"/>
                <a:cs typeface="Arial Bold"/>
                <a:sym typeface="Arial Bold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890</Words>
  <Application>Microsoft Office PowerPoint</Application>
  <PresentationFormat>Custom</PresentationFormat>
  <Paragraphs>207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Wingdings</vt:lpstr>
      <vt:lpstr>Calibri</vt:lpstr>
      <vt:lpstr>Arial Bold</vt:lpstr>
      <vt:lpstr>Arial Bold Italics</vt:lpstr>
      <vt:lpstr>Arial</vt:lpstr>
      <vt:lpstr>Brush Script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Assessment of Water, Sanitation and Hygiene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KNPHI Slides Template</dc:title>
  <dc:creator>Annette</dc:creator>
  <cp:lastModifiedBy>Annette Chesir</cp:lastModifiedBy>
  <cp:revision>30</cp:revision>
  <dcterms:created xsi:type="dcterms:W3CDTF">2006-08-16T00:00:00Z</dcterms:created>
  <dcterms:modified xsi:type="dcterms:W3CDTF">2026-04-28T12:21:35Z</dcterms:modified>
  <dc:identifier>DAHHYIZfiEY</dc:identifier>
</cp:coreProperties>
</file>